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29"/>
  </p:notesMasterIdLst>
  <p:sldIdLst>
    <p:sldId id="285" r:id="rId2"/>
    <p:sldId id="257" r:id="rId3"/>
    <p:sldId id="259" r:id="rId4"/>
    <p:sldId id="289" r:id="rId5"/>
    <p:sldId id="260" r:id="rId6"/>
    <p:sldId id="290" r:id="rId7"/>
    <p:sldId id="261" r:id="rId8"/>
    <p:sldId id="262" r:id="rId9"/>
    <p:sldId id="263" r:id="rId10"/>
    <p:sldId id="264" r:id="rId11"/>
    <p:sldId id="286" r:id="rId12"/>
    <p:sldId id="287" r:id="rId13"/>
    <p:sldId id="268" r:id="rId14"/>
    <p:sldId id="269" r:id="rId15"/>
    <p:sldId id="288" r:id="rId16"/>
    <p:sldId id="270" r:id="rId17"/>
    <p:sldId id="271" r:id="rId18"/>
    <p:sldId id="272" r:id="rId19"/>
    <p:sldId id="275" r:id="rId20"/>
    <p:sldId id="267" r:id="rId21"/>
    <p:sldId id="277" r:id="rId22"/>
    <p:sldId id="278" r:id="rId23"/>
    <p:sldId id="279" r:id="rId24"/>
    <p:sldId id="283" r:id="rId25"/>
    <p:sldId id="281" r:id="rId26"/>
    <p:sldId id="280" r:id="rId27"/>
    <p:sldId id="282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276"/>
    <p:restoredTop sz="90909"/>
  </p:normalViewPr>
  <p:slideViewPr>
    <p:cSldViewPr>
      <p:cViewPr varScale="1">
        <p:scale>
          <a:sx n="80" d="100"/>
          <a:sy n="80" d="100"/>
        </p:scale>
        <p:origin x="200" y="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9025A-E5D0-4762-AD6D-D38BFD300755}" type="datetimeFigureOut">
              <a:rPr lang="en-US" smtClean="0"/>
              <a:pPr/>
              <a:t>2/26/17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E8DC7A-754B-4827-BAB0-B2D4F8AA8D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780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8DC7A-754B-4827-BAB0-B2D4F8AA8DA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3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8DC7A-754B-4827-BAB0-B2D4F8AA8DA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6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9E0BE5-89AD-483B-BCF0-48827C8DF8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06530B-FD97-4AB2-B904-DC66638404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06530B-FD97-4AB2-B904-DC66638404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06530B-FD97-4AB2-B904-DC66638404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06530B-FD97-4AB2-B904-DC66638404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06530B-FD97-4AB2-B904-DC66638404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06530B-FD97-4AB2-B904-DC66638404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EA8C8D-E266-4449-8883-1C9A78E073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21207C-2D8D-4CC3-8E0C-9CC5407CA0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6B4F1-C0AB-4555-88E3-7A412CF53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59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713C5D-817C-439B-8FCA-0BBD5D44EC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F817D-C6B3-4DF2-8EDF-B4A27A1632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C70B3C-B14C-458F-A8F1-15BB9B350E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D65761-9C1C-4778-B68F-B5679CA24E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2BCD20-2C0C-4EB8-BD31-E39FEA24E0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3C5F5C-2BB0-4396-A391-6384C693FB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182EAC-B3B8-452E-9562-CC30C76720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6BFB9-C7E0-4C17-835D-0C15F06102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406530B-FD97-4AB2-B904-DC66638404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9195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3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4" Type="http://schemas.openxmlformats.org/officeDocument/2006/relationships/image" Target="../media/image19.tiff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0.jpeg"/><Relationship Id="rId3" Type="http://schemas.openxmlformats.org/officeDocument/2006/relationships/image" Target="../media/image20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1.jpeg"/><Relationship Id="rId3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2.jpeg"/><Relationship Id="rId3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tiff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7.jpeg"/><Relationship Id="rId3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hyperlink" Target="https://www.youtube.com/watch?v=pfaOUdQjCf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hyperlink" Target="https://www.youtube.com/watch?v=WJOKU9ql85c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8" y="152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Tuesday, February 28</a:t>
            </a:r>
            <a:r>
              <a:rPr lang="en-US" baseline="30000" dirty="0" smtClean="0"/>
              <a:t>th</a:t>
            </a:r>
            <a:endParaRPr lang="en-US" dirty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6096000" cy="4876800"/>
          </a:xfrm>
        </p:spPr>
        <p:txBody>
          <a:bodyPr/>
          <a:lstStyle/>
          <a:p>
            <a:r>
              <a:rPr lang="en-US" altLang="en-US" dirty="0" smtClean="0"/>
              <a:t>Current events </a:t>
            </a:r>
          </a:p>
          <a:p>
            <a:r>
              <a:rPr lang="en-US" altLang="en-US" dirty="0" smtClean="0"/>
              <a:t>Notes today </a:t>
            </a:r>
          </a:p>
          <a:p>
            <a:r>
              <a:rPr lang="en-US" dirty="0"/>
              <a:t>HW: Complete Chapter 11 (p.316, #16- 32) Due tomorrow! 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5289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i="1" dirty="0" smtClean="0">
                <a:latin typeface="Times New Roman" pitchFamily="18" charset="0"/>
              </a:rPr>
              <a:t>Congress &amp; Funding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95400"/>
            <a:ext cx="4191000" cy="48006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800" dirty="0" smtClean="0"/>
              <a:t>To fund the U.S. Government</a:t>
            </a:r>
            <a:r>
              <a:rPr lang="en-US" sz="2800" b="1" dirty="0" smtClean="0"/>
              <a:t>,</a:t>
            </a:r>
            <a:r>
              <a:rPr lang="en-US" sz="2800" dirty="0" smtClean="0"/>
              <a:t> Congress has the power to levy </a:t>
            </a:r>
            <a:r>
              <a:rPr lang="en-US" sz="2800" b="1" i="1" u="sng" dirty="0" smtClean="0">
                <a:solidFill>
                  <a:srgbClr val="FFFF00"/>
                </a:solidFill>
              </a:rPr>
              <a:t>taxes</a:t>
            </a:r>
            <a:r>
              <a:rPr lang="en-US" sz="2800" b="1" dirty="0" smtClean="0"/>
              <a:t>.</a:t>
            </a:r>
          </a:p>
          <a:p>
            <a:pPr eaLnBrk="1" hangingPunct="1"/>
            <a:endParaRPr lang="en-US" sz="2800" b="1" dirty="0" smtClean="0"/>
          </a:p>
          <a:p>
            <a:pPr eaLnBrk="1" hangingPunct="1"/>
            <a:r>
              <a:rPr lang="en-US" sz="2800" dirty="0" smtClean="0"/>
              <a:t>All tax bills are </a:t>
            </a:r>
            <a:r>
              <a:rPr lang="en-US" sz="2800" b="1" i="1" dirty="0" smtClean="0"/>
              <a:t>proposed</a:t>
            </a:r>
            <a:r>
              <a:rPr lang="en-US" sz="2800" dirty="0" smtClean="0"/>
              <a:t> or start in the </a:t>
            </a:r>
            <a:r>
              <a:rPr lang="en-US" sz="2800" b="1" i="1" u="sng" dirty="0" smtClean="0">
                <a:solidFill>
                  <a:srgbClr val="FFFF00"/>
                </a:solidFill>
              </a:rPr>
              <a:t>House of Representatives</a:t>
            </a:r>
            <a:r>
              <a:rPr lang="en-US" sz="2800" dirty="0"/>
              <a:t> </a:t>
            </a:r>
            <a:r>
              <a:rPr lang="en-US" sz="2800" dirty="0" smtClean="0"/>
              <a:t>and must be approved by the </a:t>
            </a:r>
            <a:r>
              <a:rPr lang="en-US" sz="2800" b="1" i="1" u="sng" dirty="0" smtClean="0">
                <a:solidFill>
                  <a:srgbClr val="FFFF00"/>
                </a:solidFill>
              </a:rPr>
              <a:t>Senate</a:t>
            </a:r>
            <a:r>
              <a:rPr lang="en-US" sz="2800" b="1" i="1" u="sng" dirty="0" smtClean="0"/>
              <a:t>. </a:t>
            </a:r>
            <a:r>
              <a:rPr lang="en-US" sz="2800" i="1" dirty="0" smtClean="0"/>
              <a:t>Why do you think they start in the House?</a:t>
            </a:r>
          </a:p>
        </p:txBody>
      </p:sp>
      <p:pic>
        <p:nvPicPr>
          <p:cNvPr id="10244" name="Picture 7" descr="http://www.knowledgerush.com/wiki_image/d/d9/US_House_Committee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1681163"/>
            <a:ext cx="3810000" cy="3495675"/>
          </a:xfrm>
          <a:noFill/>
        </p:spPr>
      </p:pic>
      <p:pic>
        <p:nvPicPr>
          <p:cNvPr id="10245" name="Picture 13" descr="http://www.justaskus.biz/clickimages/money_stac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5334000"/>
            <a:ext cx="19050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i="1" dirty="0">
                <a:latin typeface="Times New Roman" pitchFamily="18" charset="0"/>
              </a:rPr>
              <a:t>Congress &amp; </a:t>
            </a:r>
            <a:r>
              <a:rPr lang="en-US" sz="4400" b="1" i="1" dirty="0" smtClean="0">
                <a:latin typeface="Times New Roman" pitchFamily="18" charset="0"/>
              </a:rPr>
              <a:t>Taxing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6858000" cy="5257800"/>
          </a:xfrm>
        </p:spPr>
        <p:txBody>
          <a:bodyPr/>
          <a:lstStyle/>
          <a:p>
            <a:r>
              <a:rPr lang="en-US" dirty="0" smtClean="0"/>
              <a:t>Congress will add taxes to raise money for public needs or to protect the people, i.e. health and safety or domestic industry. </a:t>
            </a:r>
          </a:p>
          <a:p>
            <a:endParaRPr lang="en-US" dirty="0" smtClean="0"/>
          </a:p>
          <a:p>
            <a:r>
              <a:rPr lang="en-US" dirty="0" smtClean="0"/>
              <a:t>Congress is Limited on its taxing powers:</a:t>
            </a:r>
          </a:p>
          <a:p>
            <a:pPr lvl="1"/>
            <a:r>
              <a:rPr lang="en-US" dirty="0" smtClean="0"/>
              <a:t>Can not tax for private benefit</a:t>
            </a:r>
          </a:p>
          <a:p>
            <a:pPr lvl="1"/>
            <a:r>
              <a:rPr lang="en-US" dirty="0" smtClean="0"/>
              <a:t>May not tax exports, only imports from other countries</a:t>
            </a:r>
          </a:p>
          <a:p>
            <a:pPr lvl="1"/>
            <a:r>
              <a:rPr lang="en-US" dirty="0" smtClean="0"/>
              <a:t>Direct taxes, outside of income, are to be levied by the states, as they depend on population.</a:t>
            </a:r>
          </a:p>
          <a:p>
            <a:pPr lvl="1"/>
            <a:r>
              <a:rPr lang="en-US" dirty="0" smtClean="0"/>
              <a:t>All indirect taxes(like sales taxes) must be levied at the same rate in every part of the country. </a:t>
            </a:r>
          </a:p>
          <a:p>
            <a:pPr lvl="1"/>
            <a:r>
              <a:rPr lang="en-US" sz="1600" dirty="0" smtClean="0"/>
              <a:t>From Article I, Section 8 Clause I, Section 9 Clause 4 + 5, and the 16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Amendment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57965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i="1" dirty="0">
                <a:latin typeface="Times New Roman" pitchFamily="18" charset="0"/>
              </a:rPr>
              <a:t>Congress &amp; </a:t>
            </a:r>
            <a:r>
              <a:rPr lang="en-US" sz="4000" b="1" i="1" dirty="0" smtClean="0">
                <a:latin typeface="Times New Roman" pitchFamily="18" charset="0"/>
              </a:rPr>
              <a:t>Borrowing Power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Article I, Section 8, Clause 2 gave congress the power “to borrow Money on the credit of the United States”</a:t>
            </a:r>
          </a:p>
          <a:p>
            <a:r>
              <a:rPr lang="en-US" dirty="0" smtClean="0"/>
              <a:t>For decades, the Federal Gov’t has practiced </a:t>
            </a:r>
            <a:r>
              <a:rPr lang="en-US" b="1" dirty="0" smtClean="0"/>
              <a:t>deficit financing</a:t>
            </a:r>
            <a:r>
              <a:rPr lang="en-US" dirty="0" smtClean="0"/>
              <a:t>, regularly spending more than it has and borrowing the difference. </a:t>
            </a:r>
          </a:p>
          <a:p>
            <a:r>
              <a:rPr lang="en-US" dirty="0"/>
              <a:t>Today’s Federal Debt is </a:t>
            </a:r>
            <a:r>
              <a:rPr lang="en-US" b="1" dirty="0"/>
              <a:t>$</a:t>
            </a:r>
            <a:r>
              <a:rPr lang="en-US" b="1" dirty="0" smtClean="0"/>
              <a:t>19,913,901,120,188.15. </a:t>
            </a:r>
            <a:r>
              <a:rPr lang="en-US" dirty="0" smtClean="0"/>
              <a:t>Federal </a:t>
            </a:r>
            <a:r>
              <a:rPr lang="en-US" dirty="0"/>
              <a:t>Debt per person is about </a:t>
            </a:r>
            <a:r>
              <a:rPr lang="en-US" b="1" dirty="0"/>
              <a:t>$61,029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clipArt" sz="half" idx="2"/>
          </p:nvPr>
        </p:nvPicPr>
        <p:blipFill>
          <a:blip r:embed="rId2"/>
          <a:stretch>
            <a:fillRect/>
          </a:stretch>
        </p:blipFill>
        <p:spPr>
          <a:xfrm>
            <a:off x="4551947" y="1989221"/>
            <a:ext cx="4572000" cy="300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245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dirty="0" smtClean="0">
                <a:latin typeface="Times New Roman" pitchFamily="18" charset="0"/>
              </a:rPr>
              <a:t>Congress &amp; Trade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81200"/>
            <a:ext cx="4495800" cy="41148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800" dirty="0" smtClean="0"/>
              <a:t>Article 1, Section 8, </a:t>
            </a:r>
            <a:r>
              <a:rPr lang="en-US" sz="2800" u="sng" dirty="0" smtClean="0"/>
              <a:t>Clause 3</a:t>
            </a:r>
            <a:r>
              <a:rPr lang="en-US" sz="2800" dirty="0" smtClean="0"/>
              <a:t> , also called the “</a:t>
            </a:r>
            <a:r>
              <a:rPr lang="en-US" sz="2800" b="1" i="1" u="sng" dirty="0" smtClean="0">
                <a:solidFill>
                  <a:srgbClr val="FFFF00"/>
                </a:solidFill>
              </a:rPr>
              <a:t>Commerce Clause</a:t>
            </a:r>
            <a:r>
              <a:rPr lang="en-US" sz="2800" dirty="0" smtClean="0"/>
              <a:t>” is the basis for many of Congress’ most important powers – this </a:t>
            </a:r>
            <a:r>
              <a:rPr lang="en-US" sz="2800" dirty="0"/>
              <a:t>allows Congress </a:t>
            </a:r>
            <a:r>
              <a:rPr lang="en-US" sz="2800" dirty="0" smtClean="0"/>
              <a:t>the power </a:t>
            </a:r>
            <a:r>
              <a:rPr lang="en-US" sz="2800" dirty="0"/>
              <a:t>to </a:t>
            </a:r>
            <a:r>
              <a:rPr lang="en-US" sz="2800" b="1" i="1" u="sng" dirty="0">
                <a:solidFill>
                  <a:srgbClr val="FFFF00"/>
                </a:solidFill>
              </a:rPr>
              <a:t>regulate foreign and </a:t>
            </a:r>
            <a:r>
              <a:rPr lang="en-US" sz="2800" b="1" i="1" u="sng" dirty="0" smtClean="0">
                <a:solidFill>
                  <a:srgbClr val="FFFF00"/>
                </a:solidFill>
              </a:rPr>
              <a:t>domestic trade. </a:t>
            </a:r>
          </a:p>
          <a:p>
            <a:pPr lvl="1" eaLnBrk="1" hangingPunct="1"/>
            <a:r>
              <a:rPr lang="en-US" sz="2400" dirty="0" smtClean="0"/>
              <a:t>Domestic - interstate</a:t>
            </a:r>
            <a:endParaRPr lang="en-US" sz="2400" dirty="0"/>
          </a:p>
          <a:p>
            <a:pPr eaLnBrk="1" hangingPunct="1"/>
            <a:endParaRPr lang="en-US" sz="2800" dirty="0" smtClean="0"/>
          </a:p>
        </p:txBody>
      </p:sp>
      <p:pic>
        <p:nvPicPr>
          <p:cNvPr id="11268" name="Picture 4" descr="http://crapo.senate.gov/legislative/images/constitution_quill_pen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1752600"/>
            <a:ext cx="3810000" cy="2513013"/>
          </a:xfrm>
          <a:noFill/>
        </p:spPr>
      </p:pic>
      <p:pic>
        <p:nvPicPr>
          <p:cNvPr id="11269" name="Picture 5" descr="http://www.somalilandtimes.net/sl/2008/315/us_congre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4419600"/>
            <a:ext cx="2667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i="1" smtClean="0">
                <a:latin typeface="Times New Roman" pitchFamily="18" charset="0"/>
              </a:rPr>
              <a:t>Congress &amp; Trade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i="1" dirty="0" smtClean="0"/>
              <a:t>Examples of powers from this clause: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Air Traffic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Railroads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Trucking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Radio / TV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Pollution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Stock Market</a:t>
            </a:r>
          </a:p>
        </p:txBody>
      </p:sp>
      <p:pic>
        <p:nvPicPr>
          <p:cNvPr id="12292" name="Picture 8" descr="http://www.flyingwithoutfear.com/uploaded_images/8635-7119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6625" y="2039937"/>
            <a:ext cx="219075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10" descr="http://www.the-short-line.com/images/FrontPagePho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810000"/>
            <a:ext cx="20447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2" descr="http://www.jungtruck.com/m/pics/truck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2362200"/>
            <a:ext cx="215265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14" descr="http://www.b3mediaco.com/B3-Media-Visual-Productions/Contact-b3-Media_files/radio_tower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4267200"/>
            <a:ext cx="16525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789" y="207641"/>
            <a:ext cx="7772400" cy="1143000"/>
          </a:xfrm>
        </p:spPr>
        <p:txBody>
          <a:bodyPr/>
          <a:lstStyle/>
          <a:p>
            <a:r>
              <a:rPr lang="en-US" dirty="0" smtClean="0"/>
              <a:t>Congress and Currency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3768" y="1477528"/>
            <a:ext cx="68580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Article I, Section 8, Clause 5 gives Congress the power to “Coin Money and regulate the Value thereof” this power is denied to the States. </a:t>
            </a:r>
          </a:p>
          <a:p>
            <a:r>
              <a:rPr lang="en-US" dirty="0" smtClean="0"/>
              <a:t>Wanted to get rid of each state issuing its own currency</a:t>
            </a:r>
          </a:p>
          <a:p>
            <a:r>
              <a:rPr lang="en-US" dirty="0" smtClean="0"/>
              <a:t>Legal tender would not come into existence until 1861</a:t>
            </a:r>
          </a:p>
          <a:p>
            <a:r>
              <a:rPr lang="en-US" dirty="0" smtClean="0"/>
              <a:t>Congress also has the power to establish the legal proceeding </a:t>
            </a:r>
            <a:r>
              <a:rPr lang="en-US" b="1" dirty="0" smtClean="0"/>
              <a:t>of bankruptcy</a:t>
            </a:r>
            <a:r>
              <a:rPr lang="en-US" dirty="0" smtClean="0"/>
              <a:t>, most cases are heard in federal district courts and not with the states.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5573929"/>
            <a:ext cx="3048001" cy="13201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8784" y="5153819"/>
            <a:ext cx="2413000" cy="170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805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dirty="0" smtClean="0">
                <a:latin typeface="Times New Roman" pitchFamily="18" charset="0"/>
              </a:rPr>
              <a:t>Congress &amp; Foreign Relations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800" dirty="0" smtClean="0"/>
              <a:t>While the </a:t>
            </a:r>
            <a:r>
              <a:rPr lang="en-US" sz="2800" b="1" i="1" u="sng" dirty="0" smtClean="0">
                <a:solidFill>
                  <a:srgbClr val="FFFF00"/>
                </a:solidFill>
              </a:rPr>
              <a:t>President</a:t>
            </a:r>
            <a:r>
              <a:rPr lang="en-US" sz="2800" i="1" u="sng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/>
              <a:t>has the authority to negotiate treaties and deal with other nations, </a:t>
            </a:r>
            <a:r>
              <a:rPr lang="en-US" sz="2800" b="1" dirty="0" smtClean="0"/>
              <a:t>all treaties must be approved by the </a:t>
            </a:r>
            <a:r>
              <a:rPr lang="en-US" sz="2800" b="1" i="1" u="sng" dirty="0" smtClean="0">
                <a:solidFill>
                  <a:srgbClr val="FFFF00"/>
                </a:solidFill>
              </a:rPr>
              <a:t>Senate</a:t>
            </a:r>
            <a:r>
              <a:rPr lang="en-US" sz="2800" i="1" u="sng" dirty="0" smtClean="0">
                <a:solidFill>
                  <a:srgbClr val="FFFF00"/>
                </a:solidFill>
              </a:rPr>
              <a:t>.</a:t>
            </a:r>
          </a:p>
          <a:p>
            <a:pPr eaLnBrk="1" hangingPunct="1"/>
            <a:endParaRPr lang="en-US" sz="2800" i="1" u="sng" dirty="0">
              <a:solidFill>
                <a:srgbClr val="FFFF00"/>
              </a:solidFill>
            </a:endParaRPr>
          </a:p>
          <a:p>
            <a:pPr eaLnBrk="1" hangingPunct="1"/>
            <a:r>
              <a:rPr lang="en-US" sz="2800" dirty="0" smtClean="0"/>
              <a:t>This is an example of a _____ and _____?</a:t>
            </a:r>
          </a:p>
        </p:txBody>
      </p:sp>
      <p:pic>
        <p:nvPicPr>
          <p:cNvPr id="13317" name="Picture 8" descr="http://www.thegio.net/kazakhstan/american-fla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5878" y="4953000"/>
            <a:ext cx="2133600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5878" y="1752600"/>
            <a:ext cx="3027622" cy="2063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dirty="0" smtClean="0">
                <a:latin typeface="Times New Roman" pitchFamily="18" charset="0"/>
              </a:rPr>
              <a:t>Congress &amp; Foreign Relations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While the </a:t>
            </a:r>
            <a:r>
              <a:rPr lang="en-US" sz="2800" b="1" i="1" u="sng" dirty="0" smtClean="0">
                <a:solidFill>
                  <a:srgbClr val="FFFF00"/>
                </a:solidFill>
              </a:rPr>
              <a:t>President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/>
              <a:t>has the authority send troops into combat for up to 60 days, only Congress has the power to </a:t>
            </a:r>
            <a:r>
              <a:rPr lang="en-US" sz="2800" b="1" i="1" u="sng" dirty="0" smtClean="0">
                <a:solidFill>
                  <a:srgbClr val="FFFF00"/>
                </a:solidFill>
              </a:rPr>
              <a:t>declare war or create an army</a:t>
            </a:r>
            <a:r>
              <a:rPr lang="en-US" sz="2800" dirty="0" smtClean="0"/>
              <a:t>.</a:t>
            </a:r>
            <a:endParaRPr lang="en-US" sz="2800" b="1" dirty="0" smtClean="0"/>
          </a:p>
          <a:p>
            <a:pPr eaLnBrk="1" hangingPunct="1">
              <a:lnSpc>
                <a:spcPct val="90000"/>
              </a:lnSpc>
            </a:pPr>
            <a:endParaRPr lang="en-US" sz="2800" b="1" i="1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b="1" i="1" dirty="0" smtClean="0"/>
              <a:t>World War II</a:t>
            </a:r>
            <a:r>
              <a:rPr lang="en-US" sz="2800" dirty="0" smtClean="0"/>
              <a:t> was the last “declared war” in the U.S. (1941-1945)</a:t>
            </a:r>
          </a:p>
        </p:txBody>
      </p:sp>
      <p:pic>
        <p:nvPicPr>
          <p:cNvPr id="14340" name="Picture 8" descr="http://www.theage.com.au/ffximage/2005/11/16/1611webstory_iraq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2171700"/>
            <a:ext cx="3810000" cy="2513013"/>
          </a:xfrm>
          <a:noFill/>
        </p:spPr>
      </p:pic>
      <p:pic>
        <p:nvPicPr>
          <p:cNvPr id="14341" name="Picture 9" descr="http://www.thegio.net/kazakhstan/american-fla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5029200"/>
            <a:ext cx="2133600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dirty="0" smtClean="0">
                <a:latin typeface="Times New Roman" pitchFamily="18" charset="0"/>
              </a:rPr>
              <a:t>Non-Legislative Powers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066800"/>
            <a:ext cx="4572000" cy="50292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800" b="1" dirty="0" smtClean="0"/>
              <a:t>“</a:t>
            </a:r>
            <a:r>
              <a:rPr lang="en-US" sz="2800" b="1" i="1" dirty="0" smtClean="0"/>
              <a:t>Non-Legislative” Powers</a:t>
            </a:r>
            <a:r>
              <a:rPr lang="en-US" sz="2800" b="1" dirty="0" smtClean="0"/>
              <a:t> </a:t>
            </a:r>
            <a:r>
              <a:rPr lang="en-US" sz="2800" dirty="0" smtClean="0"/>
              <a:t>are powers that Congress has the does not relate to passing laws. </a:t>
            </a:r>
          </a:p>
          <a:p>
            <a:pPr marL="533400" indent="-533400" eaLnBrk="1" hangingPunct="1">
              <a:buClr>
                <a:schemeClr val="tx1"/>
              </a:buClr>
            </a:pPr>
            <a:r>
              <a:rPr lang="en-US" sz="2800" b="1" i="1" dirty="0"/>
              <a:t>Examples</a:t>
            </a:r>
            <a:r>
              <a:rPr lang="en-US" sz="2800" b="1" dirty="0"/>
              <a:t>:</a:t>
            </a:r>
          </a:p>
          <a:p>
            <a:pPr marL="533400" indent="-533400" eaLnBrk="1" hangingPunct="1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800" b="1" dirty="0"/>
              <a:t>Proposing Amendments</a:t>
            </a:r>
          </a:p>
          <a:p>
            <a:pPr marL="533400" indent="-533400" eaLnBrk="1" hangingPunct="1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800" b="1" dirty="0"/>
              <a:t>Approvals of Nominations (Senate)</a:t>
            </a:r>
          </a:p>
          <a:p>
            <a:pPr marL="533400" indent="-533400" eaLnBrk="1" hangingPunct="1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800" b="1" dirty="0"/>
              <a:t>Removal from Office and Impeachments</a:t>
            </a:r>
          </a:p>
          <a:p>
            <a:pPr marL="533400" indent="-533400" eaLnBrk="1" hangingPunct="1"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800" b="1" dirty="0"/>
              <a:t>Investigations</a:t>
            </a:r>
          </a:p>
          <a:p>
            <a:pPr marL="0" indent="0" eaLnBrk="1" hangingPunct="1">
              <a:buNone/>
            </a:pPr>
            <a:endParaRPr lang="en-US" sz="2800" dirty="0" smtClean="0"/>
          </a:p>
          <a:p>
            <a:pPr eaLnBrk="1" hangingPunct="1"/>
            <a:endParaRPr lang="en-US" sz="2800" dirty="0" smtClean="0"/>
          </a:p>
        </p:txBody>
      </p:sp>
      <p:pic>
        <p:nvPicPr>
          <p:cNvPr id="15364" name="Picture 4" descr="http://crapo.senate.gov/legislative/images/constitution_quill_pen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29200" y="1447800"/>
            <a:ext cx="3810000" cy="2513013"/>
          </a:xfrm>
          <a:noFill/>
        </p:spPr>
      </p:pic>
      <p:pic>
        <p:nvPicPr>
          <p:cNvPr id="15365" name="Picture 5" descr="http://www.somalilandtimes.net/sl/2008/315/us_congre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4419600"/>
            <a:ext cx="2667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524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dirty="0" smtClean="0">
                <a:latin typeface="Times New Roman" pitchFamily="18" charset="0"/>
              </a:rPr>
              <a:t>Non-Legislative Powers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5900" y="1676400"/>
            <a:ext cx="4279900" cy="4419600"/>
          </a:xfrm>
        </p:spPr>
        <p:txBody>
          <a:bodyPr>
            <a:normAutofit fontScale="92500" lnSpcReduction="10000"/>
          </a:bodyPr>
          <a:lstStyle/>
          <a:p>
            <a:pPr marL="533400" indent="-533400" eaLnBrk="1" hangingPunct="1">
              <a:lnSpc>
                <a:spcPct val="90000"/>
              </a:lnSpc>
            </a:pPr>
            <a:r>
              <a:rPr lang="en-US" sz="2800" dirty="0"/>
              <a:t>C</a:t>
            </a:r>
            <a:r>
              <a:rPr lang="en-US" sz="2800" dirty="0" smtClean="0"/>
              <a:t>heck and Balance --- The Senate can approve or reject presidential nominees or </a:t>
            </a:r>
            <a:r>
              <a:rPr lang="en-US" sz="2800" b="1" i="1" u="sng" dirty="0" smtClean="0">
                <a:solidFill>
                  <a:srgbClr val="FFFF00"/>
                </a:solidFill>
              </a:rPr>
              <a:t>appointments</a:t>
            </a:r>
            <a:r>
              <a:rPr lang="en-US" sz="2800" dirty="0" smtClean="0"/>
              <a:t> for various offices.</a:t>
            </a:r>
          </a:p>
          <a:p>
            <a:pPr marL="533400" indent="-533400" eaLnBrk="1" hangingPunct="1">
              <a:lnSpc>
                <a:spcPct val="90000"/>
              </a:lnSpc>
            </a:pPr>
            <a:endParaRPr lang="en-US" sz="2800" dirty="0" smtClean="0"/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2800" dirty="0" smtClean="0"/>
              <a:t>Check and Balance - Congress can also </a:t>
            </a:r>
            <a:r>
              <a:rPr lang="en-US" sz="2800" b="1" i="1" u="sng" dirty="0" smtClean="0">
                <a:solidFill>
                  <a:srgbClr val="FFFF00"/>
                </a:solidFill>
              </a:rPr>
              <a:t>remove</a:t>
            </a:r>
            <a:r>
              <a:rPr lang="en-US" sz="2800" dirty="0" smtClean="0"/>
              <a:t> any </a:t>
            </a:r>
            <a:r>
              <a:rPr lang="en-US" sz="2800" b="1" i="1" u="sng" dirty="0" smtClean="0">
                <a:solidFill>
                  <a:srgbClr val="FFFF00"/>
                </a:solidFill>
              </a:rPr>
              <a:t>elected</a:t>
            </a:r>
            <a:r>
              <a:rPr lang="en-US" sz="2800" dirty="0" smtClean="0"/>
              <a:t> officials from office in cases of wrong-doing.</a:t>
            </a:r>
          </a:p>
        </p:txBody>
      </p:sp>
      <p:pic>
        <p:nvPicPr>
          <p:cNvPr id="3" name="ClipArt Placeholder 2"/>
          <p:cNvPicPr>
            <a:picLocks noGrp="1" noChangeAspect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524000"/>
            <a:ext cx="3810000" cy="2537732"/>
          </a:xfrm>
        </p:spPr>
      </p:pic>
      <p:pic>
        <p:nvPicPr>
          <p:cNvPr id="17412" name="Picture 4" descr="http://www.somalilandtimes.net/sl/2008/315/us_congre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4495800"/>
            <a:ext cx="2667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Supreme Court Chief Justice John Roberts administers the oath of off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4335463"/>
            <a:ext cx="533400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upreme Court Chief Justice John Roberts administers the oath of off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-4183063"/>
            <a:ext cx="533400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i="1" smtClean="0">
                <a:latin typeface="Times New Roman" pitchFamily="18" charset="0"/>
              </a:rPr>
              <a:t>The Powers of Congress</a:t>
            </a:r>
          </a:p>
        </p:txBody>
      </p:sp>
      <p:pic>
        <p:nvPicPr>
          <p:cNvPr id="3075" name="Picture 3" descr="http://www.cpdulles.com/img/h_govern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1100" y="1828800"/>
            <a:ext cx="6781800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dirty="0" smtClean="0">
                <a:latin typeface="Times New Roman" pitchFamily="18" charset="0"/>
              </a:rPr>
              <a:t>“Impeachment”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838200"/>
            <a:ext cx="6096000" cy="5257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Clr>
                <a:schemeClr val="tx1"/>
              </a:buClr>
            </a:pPr>
            <a:r>
              <a:rPr lang="en-US" sz="2800" dirty="0" smtClean="0"/>
              <a:t>“Impeach” </a:t>
            </a:r>
            <a:r>
              <a:rPr lang="en-US" sz="2800" b="1" i="1" u="sng" dirty="0" smtClean="0">
                <a:solidFill>
                  <a:srgbClr val="FFFF00"/>
                </a:solidFill>
              </a:rPr>
              <a:t>means to formally accusing officials of misconduct or wrong-doing.</a:t>
            </a:r>
          </a:p>
          <a:p>
            <a:pPr eaLnBrk="1" hangingPunct="1">
              <a:buClr>
                <a:schemeClr val="tx1"/>
              </a:buClr>
            </a:pPr>
            <a:r>
              <a:rPr lang="en-US" sz="2800" dirty="0" smtClean="0"/>
              <a:t>Impeachments are usually handled by a trial.</a:t>
            </a:r>
          </a:p>
          <a:p>
            <a:pPr eaLnBrk="1" hangingPunct="1">
              <a:buClr>
                <a:schemeClr val="tx1"/>
              </a:buClr>
            </a:pPr>
            <a:r>
              <a:rPr lang="en-US" sz="2800" dirty="0" smtClean="0"/>
              <a:t>The </a:t>
            </a:r>
            <a:r>
              <a:rPr lang="en-US" sz="2800" b="1" i="1" u="sng" dirty="0" smtClean="0">
                <a:solidFill>
                  <a:srgbClr val="FFFF00"/>
                </a:solidFill>
              </a:rPr>
              <a:t>House</a:t>
            </a:r>
            <a:r>
              <a:rPr lang="en-US" sz="2800" dirty="0" smtClean="0"/>
              <a:t> always begin impeachment procedures.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If the </a:t>
            </a:r>
            <a:r>
              <a:rPr lang="en-US" sz="2400" b="1" i="1" dirty="0"/>
              <a:t>majority </a:t>
            </a:r>
            <a:r>
              <a:rPr lang="en-US" sz="2400" dirty="0"/>
              <a:t>of the House votes for impeachment, it moves to the </a:t>
            </a:r>
            <a:r>
              <a:rPr lang="en-US" sz="2400" b="1" dirty="0"/>
              <a:t>Senate</a:t>
            </a:r>
            <a:r>
              <a:rPr lang="en-US" sz="2400" dirty="0"/>
              <a:t>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2800" dirty="0"/>
              <a:t>The </a:t>
            </a:r>
            <a:r>
              <a:rPr lang="en-US" sz="2800" b="1" i="1" u="sng" dirty="0">
                <a:solidFill>
                  <a:srgbClr val="FFFF00"/>
                </a:solidFill>
              </a:rPr>
              <a:t>Senate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/>
              <a:t>acts as </a:t>
            </a:r>
            <a:r>
              <a:rPr lang="en-US" sz="2800" b="1" i="1" dirty="0"/>
              <a:t>jury</a:t>
            </a:r>
            <a:r>
              <a:rPr lang="en-US" sz="2800" dirty="0"/>
              <a:t>, while the </a:t>
            </a:r>
            <a:r>
              <a:rPr lang="en-US" sz="2800" b="1" i="1" u="sng" dirty="0">
                <a:solidFill>
                  <a:srgbClr val="FFFF00"/>
                </a:solidFill>
              </a:rPr>
              <a:t>Chief Justice of the Supreme Court </a:t>
            </a:r>
            <a:r>
              <a:rPr lang="en-US" sz="2800" dirty="0"/>
              <a:t>acts as </a:t>
            </a:r>
            <a:r>
              <a:rPr lang="en-US" sz="2800" b="1" i="1" dirty="0"/>
              <a:t>judge</a:t>
            </a:r>
            <a:r>
              <a:rPr lang="en-US" sz="2800" dirty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/>
              <a:t>2/3</a:t>
            </a:r>
            <a:r>
              <a:rPr lang="en-US" sz="2400" dirty="0"/>
              <a:t> needed for guilt to be found in the impeachment </a:t>
            </a:r>
            <a:r>
              <a:rPr lang="en-US" sz="2400" b="1" i="1" u="sng" dirty="0">
                <a:solidFill>
                  <a:srgbClr val="FFFF00"/>
                </a:solidFill>
              </a:rPr>
              <a:t>(67 Senators)</a:t>
            </a:r>
          </a:p>
          <a:p>
            <a:pPr eaLnBrk="1" hangingPunct="1">
              <a:buClr>
                <a:schemeClr val="tx1"/>
              </a:buClr>
            </a:pPr>
            <a:endParaRPr lang="en-US" sz="2800" dirty="0" smtClean="0"/>
          </a:p>
        </p:txBody>
      </p:sp>
      <p:pic>
        <p:nvPicPr>
          <p:cNvPr id="18436" name="Picture 7" descr="http://www.nps.gov/anjo/historyculture/images/impeachment-ticket2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tretch>
            <a:fillRect/>
          </a:stretch>
        </p:blipFill>
        <p:spPr>
          <a:xfrm>
            <a:off x="6388638" y="1524000"/>
            <a:ext cx="2729962" cy="2260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23825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dirty="0" smtClean="0">
                <a:latin typeface="Times New Roman" pitchFamily="18" charset="0"/>
              </a:rPr>
              <a:t>“Impeachment”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143000"/>
            <a:ext cx="3810000" cy="4953000"/>
          </a:xfrm>
        </p:spPr>
        <p:txBody>
          <a:bodyPr/>
          <a:lstStyle/>
          <a:p>
            <a:pPr eaLnBrk="1" hangingPunct="1"/>
            <a:r>
              <a:rPr lang="en-US" dirty="0" smtClean="0"/>
              <a:t>Only </a:t>
            </a:r>
            <a:r>
              <a:rPr lang="en-US" b="1" i="1" dirty="0" smtClean="0"/>
              <a:t>two presidents</a:t>
            </a:r>
            <a:r>
              <a:rPr lang="en-US" dirty="0" smtClean="0"/>
              <a:t> have ever been impeached (neither removed from office).</a:t>
            </a:r>
          </a:p>
          <a:p>
            <a:pPr eaLnBrk="1" hangingPunct="1"/>
            <a:r>
              <a:rPr lang="en-US" b="1" dirty="0" smtClean="0"/>
              <a:t>Andrew Johnson</a:t>
            </a:r>
            <a:r>
              <a:rPr lang="en-US" dirty="0" smtClean="0"/>
              <a:t> (1868) and </a:t>
            </a:r>
            <a:r>
              <a:rPr lang="en-US" b="1" dirty="0" smtClean="0"/>
              <a:t>Bill Clinton</a:t>
            </a:r>
            <a:r>
              <a:rPr lang="en-US" dirty="0" smtClean="0"/>
              <a:t> (1998)</a:t>
            </a:r>
          </a:p>
        </p:txBody>
      </p:sp>
      <p:pic>
        <p:nvPicPr>
          <p:cNvPr id="20484" name="Picture 8" descr="http://x5b.xanga.com/00bc022232732146439109/w108608835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57800" y="1600200"/>
            <a:ext cx="2438400" cy="2305050"/>
          </a:xfrm>
          <a:noFill/>
        </p:spPr>
      </p:pic>
      <p:pic>
        <p:nvPicPr>
          <p:cNvPr id="20485" name="Picture 10" descr="http://politicalkudzu.com/wp-content/uploads/2008/02/bill-clinton-photograp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4114800"/>
            <a:ext cx="20351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86570"/>
            <a:ext cx="4724400" cy="2871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i="1" smtClean="0">
                <a:latin typeface="Times New Roman" pitchFamily="18" charset="0"/>
              </a:rPr>
              <a:t>Non-Legislative Powers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76400"/>
            <a:ext cx="3810000" cy="4419600"/>
          </a:xfrm>
        </p:spPr>
        <p:txBody>
          <a:bodyPr/>
          <a:lstStyle/>
          <a:p>
            <a:pPr marL="533400" indent="-533400" eaLnBrk="1" hangingPunct="1"/>
            <a:r>
              <a:rPr lang="en-US" dirty="0" smtClean="0"/>
              <a:t>Congress also conduct </a:t>
            </a:r>
            <a:r>
              <a:rPr lang="en-US" b="1" i="1" u="sng" dirty="0" smtClean="0">
                <a:solidFill>
                  <a:srgbClr val="FFFF00"/>
                </a:solidFill>
              </a:rPr>
              <a:t>investigations</a:t>
            </a:r>
            <a:r>
              <a:rPr lang="en-US" dirty="0" smtClean="0"/>
              <a:t> into serious issues.</a:t>
            </a:r>
          </a:p>
          <a:p>
            <a:pPr marL="533400" indent="-533400" eaLnBrk="1" hangingPunct="1"/>
            <a:endParaRPr lang="en-US" dirty="0" smtClean="0"/>
          </a:p>
          <a:p>
            <a:pPr marL="533400" indent="-533400" eaLnBrk="1" hangingPunct="1"/>
            <a:r>
              <a:rPr lang="en-US" dirty="0" smtClean="0"/>
              <a:t>Organized crime, fund raising, Watergate, Iran-Contra, etc.</a:t>
            </a:r>
          </a:p>
        </p:txBody>
      </p:sp>
      <p:pic>
        <p:nvPicPr>
          <p:cNvPr id="21509" name="Picture 9" descr="http://i184.photobucket.com/albums/x277/hhfanatic/Congressional20Hearing20room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905000"/>
            <a:ext cx="3810000" cy="2284413"/>
          </a:xfrm>
          <a:noFill/>
        </p:spPr>
      </p:pic>
      <p:pic>
        <p:nvPicPr>
          <p:cNvPr id="21508" name="Picture 4" descr="http://www.somalilandtimes.net/sl/2008/315/us_congre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4495800"/>
            <a:ext cx="2667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i="1" smtClean="0">
                <a:latin typeface="Times New Roman" pitchFamily="18" charset="0"/>
              </a:rPr>
              <a:t>Limits to Congressional Power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800" dirty="0" smtClean="0"/>
              <a:t>The Constitution </a:t>
            </a:r>
            <a:r>
              <a:rPr lang="en-US" sz="2800" b="1" i="1" dirty="0" smtClean="0"/>
              <a:t>limits the power</a:t>
            </a:r>
            <a:r>
              <a:rPr lang="en-US" sz="2800" dirty="0" smtClean="0"/>
              <a:t> of Congress, placing restrictions on their power.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Congress may not </a:t>
            </a:r>
            <a:r>
              <a:rPr lang="en-US" sz="2800" b="1" i="1" dirty="0" smtClean="0"/>
              <a:t>favor one state over another, tax exports, tax interstate trade</a:t>
            </a:r>
            <a:r>
              <a:rPr lang="en-US" sz="2800" dirty="0" smtClean="0"/>
              <a:t>.</a:t>
            </a:r>
          </a:p>
        </p:txBody>
      </p:sp>
      <p:pic>
        <p:nvPicPr>
          <p:cNvPr id="22532" name="Picture 5" descr="http://crapo.senate.gov/legislative/images/constitution_quill_pen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1905000"/>
            <a:ext cx="3810000" cy="2513013"/>
          </a:xfrm>
          <a:noFill/>
        </p:spPr>
      </p:pic>
      <p:pic>
        <p:nvPicPr>
          <p:cNvPr id="22533" name="Picture 6" descr="http://www.somalilandtimes.net/sl/2008/315/us_congre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4495800"/>
            <a:ext cx="2667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dirty="0" smtClean="0">
                <a:latin typeface="Times New Roman" pitchFamily="18" charset="0"/>
              </a:rPr>
              <a:t>Ways that Congressional Power is Limited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76400"/>
            <a:ext cx="4191000" cy="44196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The Constitution also reserves many powers to the states and other branches (10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Amendment)</a:t>
            </a:r>
          </a:p>
          <a:p>
            <a:pPr eaLnBrk="1" hangingPunct="1">
              <a:lnSpc>
                <a:spcPct val="90000"/>
              </a:lnSpc>
            </a:pPr>
            <a:endParaRPr lang="en-US" sz="24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b="1" i="1" dirty="0" smtClean="0"/>
              <a:t>Congress can not interfere with these Reserved powers</a:t>
            </a:r>
            <a:r>
              <a:rPr lang="en-US" sz="2400" b="1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en-US" sz="24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The Supreme Court can declare laws unconstitutional and the President can veto laws.</a:t>
            </a:r>
          </a:p>
        </p:txBody>
      </p:sp>
      <p:pic>
        <p:nvPicPr>
          <p:cNvPr id="23556" name="Picture 4" descr="http://crapo.senate.gov/legislative/images/constitution_quill_pen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1905000"/>
            <a:ext cx="3810000" cy="2513013"/>
          </a:xfrm>
          <a:noFill/>
        </p:spPr>
      </p:pic>
      <p:pic>
        <p:nvPicPr>
          <p:cNvPr id="23557" name="Picture 5" descr="http://www.somalilandtimes.net/sl/2008/315/us_congre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4495800"/>
            <a:ext cx="2667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i="1" smtClean="0">
                <a:latin typeface="Times New Roman" pitchFamily="18" charset="0"/>
              </a:rPr>
              <a:t>Limits to Congressional Power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Congress can </a:t>
            </a:r>
            <a:r>
              <a:rPr lang="en-US" sz="2800" u="sng" dirty="0" smtClean="0"/>
              <a:t>not</a:t>
            </a:r>
            <a:r>
              <a:rPr lang="en-US" sz="2800" dirty="0" smtClean="0"/>
              <a:t> pass “</a:t>
            </a:r>
            <a:r>
              <a:rPr lang="en-US" sz="2800" b="1" dirty="0" smtClean="0"/>
              <a:t>bills of attainder</a:t>
            </a:r>
            <a:r>
              <a:rPr lang="en-US" sz="2800" dirty="0" smtClean="0"/>
              <a:t>” (</a:t>
            </a:r>
            <a:r>
              <a:rPr lang="en-US" sz="2800" b="1" i="1" u="sng" dirty="0" smtClean="0">
                <a:solidFill>
                  <a:srgbClr val="FFFF00"/>
                </a:solidFill>
              </a:rPr>
              <a:t>laws that punish a person without a jury trial</a:t>
            </a:r>
            <a:r>
              <a:rPr lang="en-US" sz="2800" dirty="0" smtClean="0"/>
              <a:t>)</a:t>
            </a:r>
          </a:p>
        </p:txBody>
      </p:sp>
      <p:pic>
        <p:nvPicPr>
          <p:cNvPr id="24580" name="Picture 8" descr="http://christensendefense.com/db5/00413/christensendefense.com/_uimages/42-16643571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767608"/>
            <a:ext cx="3810000" cy="2541984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i="1" smtClean="0">
                <a:latin typeface="Times New Roman" pitchFamily="18" charset="0"/>
              </a:rPr>
              <a:t>Limits to Congressional Power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2800" dirty="0" smtClean="0"/>
              <a:t>Congress can </a:t>
            </a:r>
            <a:r>
              <a:rPr lang="en-US" sz="2800" u="sng" dirty="0" smtClean="0"/>
              <a:t>not </a:t>
            </a:r>
            <a:r>
              <a:rPr lang="en-US" sz="2800" dirty="0" smtClean="0"/>
              <a:t>suspend the “</a:t>
            </a:r>
            <a:r>
              <a:rPr lang="en-US" sz="2800" b="1" dirty="0" smtClean="0"/>
              <a:t>writ of habeas corpus</a:t>
            </a:r>
            <a:r>
              <a:rPr lang="en-US" sz="2800" dirty="0" smtClean="0"/>
              <a:t>” (</a:t>
            </a:r>
            <a:r>
              <a:rPr lang="en-US" sz="2800" b="1" i="1" u="sng" dirty="0" smtClean="0">
                <a:solidFill>
                  <a:srgbClr val="FFFF00"/>
                </a:solidFill>
              </a:rPr>
              <a:t>court order requiring police to bring a prisoner to court to explain why they are holding that person</a:t>
            </a:r>
            <a:r>
              <a:rPr lang="en-US" sz="2800" dirty="0" smtClean="0"/>
              <a:t>).</a:t>
            </a:r>
          </a:p>
        </p:txBody>
      </p:sp>
      <p:pic>
        <p:nvPicPr>
          <p:cNvPr id="25604" name="Picture 9" descr="http://cache.boston.com/resize/bonzai-fba/Globe_Photo/2008/07/06/1215400060_1869/539w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628405"/>
            <a:ext cx="3810000" cy="2820389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i="1" smtClean="0">
                <a:latin typeface="Times New Roman" pitchFamily="18" charset="0"/>
              </a:rPr>
              <a:t>Limits to Congressional Power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Congress can </a:t>
            </a:r>
            <a:r>
              <a:rPr lang="en-US" sz="2800" u="sng" dirty="0" smtClean="0"/>
              <a:t>not</a:t>
            </a:r>
            <a:r>
              <a:rPr lang="en-US" sz="2800" dirty="0" smtClean="0"/>
              <a:t> pass “</a:t>
            </a:r>
            <a:r>
              <a:rPr lang="en-US" sz="2800" b="1" dirty="0" smtClean="0"/>
              <a:t>ex post facto laws</a:t>
            </a:r>
            <a:r>
              <a:rPr lang="en-US" sz="2800" dirty="0" smtClean="0"/>
              <a:t>” (or </a:t>
            </a:r>
            <a:r>
              <a:rPr lang="en-US" sz="2800" b="1" i="1" u="sng" dirty="0" smtClean="0">
                <a:solidFill>
                  <a:srgbClr val="FFFF00"/>
                </a:solidFill>
              </a:rPr>
              <a:t>laws that make an act a crime AFTER it has been committed</a:t>
            </a:r>
            <a:r>
              <a:rPr lang="en-US" sz="2800" dirty="0" smtClean="0"/>
              <a:t>)</a:t>
            </a:r>
          </a:p>
        </p:txBody>
      </p:sp>
      <p:pic>
        <p:nvPicPr>
          <p:cNvPr id="26628" name="Picture 8" descr="http://www.fcasv.org/2005_Web/Images/statute-books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tretch>
            <a:fillRect/>
          </a:stretch>
        </p:blipFill>
        <p:spPr>
          <a:xfrm>
            <a:off x="5486400" y="2470150"/>
            <a:ext cx="2133600" cy="31369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dirty="0" smtClean="0">
                <a:latin typeface="Times New Roman" pitchFamily="18" charset="0"/>
              </a:rPr>
              <a:t>Legislative Powers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19200"/>
            <a:ext cx="4800600" cy="47244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Clr>
                <a:schemeClr val="tx1"/>
              </a:buClr>
            </a:pPr>
            <a:r>
              <a:rPr lang="en-US" sz="2800" b="1" i="1" u="sng" dirty="0" smtClean="0">
                <a:solidFill>
                  <a:srgbClr val="FFFF00"/>
                </a:solidFill>
              </a:rPr>
              <a:t>Enumerated/Delegated (Expressed) powers </a:t>
            </a:r>
            <a:r>
              <a:rPr lang="en-US" sz="2800" dirty="0" smtClean="0"/>
              <a:t>are specifically given to Congress in the Constitution.</a:t>
            </a:r>
          </a:p>
          <a:p>
            <a:pPr eaLnBrk="1" hangingPunct="1">
              <a:buClr>
                <a:schemeClr val="tx1"/>
              </a:buClr>
            </a:pPr>
            <a:r>
              <a:rPr lang="en-US" sz="2800" b="1" dirty="0" smtClean="0"/>
              <a:t>Article 1, Section 8</a:t>
            </a:r>
            <a:r>
              <a:rPr lang="en-US" sz="2800" dirty="0" smtClean="0"/>
              <a:t> of the Constitution spells out the major powers of the Congress.</a:t>
            </a:r>
          </a:p>
          <a:p>
            <a:pPr eaLnBrk="1" hangingPunct="1">
              <a:buClr>
                <a:schemeClr val="tx1"/>
              </a:buClr>
            </a:pPr>
            <a:r>
              <a:rPr lang="en-US" sz="2800" dirty="0" smtClean="0"/>
              <a:t>The first </a:t>
            </a:r>
            <a:r>
              <a:rPr lang="en-US" sz="2800" b="1" dirty="0" smtClean="0"/>
              <a:t>17 clauses</a:t>
            </a:r>
            <a:r>
              <a:rPr lang="en-US" sz="2800" dirty="0" smtClean="0"/>
              <a:t> list </a:t>
            </a:r>
            <a:r>
              <a:rPr lang="en-US" sz="2800" b="1" i="1" dirty="0" smtClean="0"/>
              <a:t>specific </a:t>
            </a:r>
            <a:r>
              <a:rPr lang="en-US" sz="2800" dirty="0" smtClean="0"/>
              <a:t>powers granted to Congress. </a:t>
            </a:r>
            <a:endParaRPr lang="en-US" sz="2400" i="1" dirty="0" smtClean="0"/>
          </a:p>
        </p:txBody>
      </p:sp>
      <p:pic>
        <p:nvPicPr>
          <p:cNvPr id="5124" name="Picture 7" descr="http://crapo.senate.gov/legislative/images/constitution_quill_pen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43500" y="1228725"/>
            <a:ext cx="3810000" cy="2513013"/>
          </a:xfrm>
          <a:noFill/>
        </p:spPr>
      </p:pic>
      <p:pic>
        <p:nvPicPr>
          <p:cNvPr id="5125" name="Picture 9" descr="http://www.somalilandtimes.net/sl/2008/315/us_congre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4267200"/>
            <a:ext cx="2667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www.youtube.com/watch?v=pfaOUdQjCfI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clipArt" sz="half" idx="2"/>
          </p:nvPr>
        </p:nvSpPr>
        <p:spPr/>
      </p:sp>
    </p:spTree>
    <p:extLst>
      <p:ext uri="{BB962C8B-B14F-4D97-AF65-F5344CB8AC3E}">
        <p14:creationId xmlns:p14="http://schemas.microsoft.com/office/powerpoint/2010/main" val="311411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438275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dirty="0" smtClean="0">
                <a:latin typeface="Times New Roman" pitchFamily="18" charset="0"/>
              </a:rPr>
              <a:t>“Enumerated/Delegated/</a:t>
            </a:r>
            <a:br>
              <a:rPr lang="en-US" b="1" i="1" dirty="0" smtClean="0">
                <a:latin typeface="Times New Roman" pitchFamily="18" charset="0"/>
              </a:rPr>
            </a:br>
            <a:r>
              <a:rPr lang="en-US" b="1" i="1" dirty="0" smtClean="0">
                <a:latin typeface="Times New Roman" pitchFamily="18" charset="0"/>
              </a:rPr>
              <a:t>Expressed” Powers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76400"/>
            <a:ext cx="4572000" cy="44196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800" b="1" dirty="0" smtClean="0"/>
              <a:t>Examples of Enumerated/Delegated Powers are:</a:t>
            </a:r>
          </a:p>
          <a:p>
            <a:pPr lvl="1" eaLnBrk="1" hangingPunct="1"/>
            <a:r>
              <a:rPr lang="en-US" sz="2400" b="1" dirty="0" smtClean="0"/>
              <a:t>Raising &amp; supporting an army and a navy</a:t>
            </a:r>
          </a:p>
          <a:p>
            <a:pPr lvl="1" eaLnBrk="1" hangingPunct="1"/>
            <a:r>
              <a:rPr lang="en-US" sz="2400" b="1" dirty="0" smtClean="0"/>
              <a:t>Establish uniform rules of naturalization (also called “</a:t>
            </a:r>
            <a:r>
              <a:rPr lang="en-US" sz="2400" b="1" i="1" u="sng" dirty="0" smtClean="0">
                <a:solidFill>
                  <a:srgbClr val="FFFF00"/>
                </a:solidFill>
              </a:rPr>
              <a:t>naturalization laws</a:t>
            </a:r>
            <a:r>
              <a:rPr lang="en-US" sz="2400" b="1" dirty="0" smtClean="0"/>
              <a:t>”)</a:t>
            </a:r>
          </a:p>
          <a:p>
            <a:pPr lvl="1" eaLnBrk="1" hangingPunct="1"/>
            <a:r>
              <a:rPr lang="en-US" sz="2400" b="1" dirty="0" smtClean="0"/>
              <a:t>Print &amp; coin money</a:t>
            </a:r>
          </a:p>
          <a:p>
            <a:pPr lvl="1" eaLnBrk="1" hangingPunct="1"/>
            <a:r>
              <a:rPr lang="en-US" sz="2400" b="1" dirty="0" smtClean="0"/>
              <a:t>Establish post offices</a:t>
            </a:r>
          </a:p>
          <a:p>
            <a:pPr lvl="1" eaLnBrk="1" hangingPunct="1"/>
            <a:r>
              <a:rPr lang="en-US" sz="2400" b="1" dirty="0" smtClean="0"/>
              <a:t>Declare War</a:t>
            </a:r>
          </a:p>
        </p:txBody>
      </p:sp>
      <p:pic>
        <p:nvPicPr>
          <p:cNvPr id="6148" name="Picture 7" descr="http://img393.imageshack.us/img393/2136/zcustomtm5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53000" y="1828800"/>
            <a:ext cx="2667000" cy="2200275"/>
          </a:xfrm>
          <a:noFill/>
        </p:spPr>
      </p:pic>
      <p:pic>
        <p:nvPicPr>
          <p:cNvPr id="6149" name="Picture 9" descr="http://techlahore.files.wordpress.com/2008/02/04_28_50-us-dollar-bills_we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4267200"/>
            <a:ext cx="21336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1" descr="http://www.rogerwendell.com/images/boulder/boulder_post_office_delivery_vehicl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5181600"/>
            <a:ext cx="18288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www.youtube.com/watch?v=WJOKU9ql85c</a:t>
            </a:r>
            <a:r>
              <a:rPr lang="en-US" dirty="0" smtClean="0"/>
              <a:t> </a:t>
            </a:r>
          </a:p>
          <a:p>
            <a:r>
              <a:rPr lang="en-US" dirty="0" smtClean="0"/>
              <a:t>Until 2:28 </a:t>
            </a:r>
          </a:p>
          <a:p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clipArt" sz="half" idx="2"/>
          </p:nvPr>
        </p:nvSpPr>
        <p:spPr/>
      </p:sp>
    </p:spTree>
    <p:extLst>
      <p:ext uri="{BB962C8B-B14F-4D97-AF65-F5344CB8AC3E}">
        <p14:creationId xmlns:p14="http://schemas.microsoft.com/office/powerpoint/2010/main" val="753833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dirty="0" smtClean="0">
                <a:latin typeface="Times New Roman" pitchFamily="18" charset="0"/>
              </a:rPr>
              <a:t>Legislative Powers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066800"/>
            <a:ext cx="4876800" cy="50292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b="1" i="1" u="sng" dirty="0" smtClean="0">
                <a:solidFill>
                  <a:srgbClr val="FFFF00"/>
                </a:solidFill>
              </a:rPr>
              <a:t>Implied powers </a:t>
            </a:r>
            <a:r>
              <a:rPr lang="en-US" sz="2800" b="1" dirty="0" smtClean="0"/>
              <a:t>are not specifically listed for Congress but are understood according to </a:t>
            </a:r>
            <a:r>
              <a:rPr lang="en-US" sz="2800" b="1" i="1" u="sng" dirty="0" smtClean="0">
                <a:solidFill>
                  <a:srgbClr val="FFFF00"/>
                </a:solidFill>
              </a:rPr>
              <a:t>Article 1, Section 8, Clause 18</a:t>
            </a:r>
            <a:r>
              <a:rPr lang="en-US" sz="2800" b="1" dirty="0" smtClean="0"/>
              <a:t>. </a:t>
            </a:r>
            <a:r>
              <a:rPr lang="en-US" sz="2800" i="1" dirty="0" smtClean="0"/>
              <a:t>(look at page 60)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This is often called the “</a:t>
            </a:r>
            <a:r>
              <a:rPr lang="en-US" sz="2800" b="1" i="1" u="sng" dirty="0" smtClean="0">
                <a:solidFill>
                  <a:srgbClr val="FFFF00"/>
                </a:solidFill>
              </a:rPr>
              <a:t>elastic clause</a:t>
            </a:r>
            <a:r>
              <a:rPr lang="en-US" sz="2800" b="1" dirty="0" smtClean="0"/>
              <a:t>” because it gives Congress authority to stretch its power and do whatever is “</a:t>
            </a:r>
            <a:r>
              <a:rPr lang="en-US" sz="2800" b="1" i="1" u="sng" dirty="0" smtClean="0">
                <a:solidFill>
                  <a:srgbClr val="FFFF00"/>
                </a:solidFill>
              </a:rPr>
              <a:t>necessary and proper” </a:t>
            </a:r>
            <a:r>
              <a:rPr lang="en-US" sz="2800" b="1" dirty="0" smtClean="0"/>
              <a:t>to do their job &amp; carry out their listed powers</a:t>
            </a:r>
          </a:p>
        </p:txBody>
      </p:sp>
      <p:pic>
        <p:nvPicPr>
          <p:cNvPr id="7172" name="Picture 4" descr="http://crapo.senate.gov/legislative/images/constitution_quill_pen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324600" y="1371601"/>
            <a:ext cx="2362200" cy="1558068"/>
          </a:xfrm>
          <a:noFill/>
        </p:spPr>
      </p:pic>
      <p:pic>
        <p:nvPicPr>
          <p:cNvPr id="7173" name="Picture 5" descr="http://www.somalilandtimes.net/sl/2008/315/us_congres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2891569"/>
            <a:ext cx="2667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700"/>
            <a:ext cx="7772400" cy="10541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dirty="0" smtClean="0">
                <a:latin typeface="Times New Roman" pitchFamily="18" charset="0"/>
              </a:rPr>
              <a:t>“Implied” Powers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36625"/>
            <a:ext cx="4953000" cy="52705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Examples of Implied Powers (from the Necessary and Proper Clause) are: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/>
              <a:t>To raise and support an army implies Congress can implement a draft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/>
              <a:t>Collecting taxes implies that Congress could use the money to support programs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/>
              <a:t>Establishing naturalization rules implies that Congress can limit the number of immigrants.</a:t>
            </a:r>
            <a:endParaRPr lang="en-US" sz="2400" b="1" dirty="0"/>
          </a:p>
        </p:txBody>
      </p:sp>
      <p:pic>
        <p:nvPicPr>
          <p:cNvPr id="8196" name="Picture 4" descr="http://img393.imageshack.us/img393/2136/zcustomtm5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448300" y="1371600"/>
            <a:ext cx="2667000" cy="2200275"/>
          </a:xfrm>
          <a:noFill/>
        </p:spPr>
      </p:pic>
      <p:pic>
        <p:nvPicPr>
          <p:cNvPr id="8197" name="Picture 5" descr="http://techlahore.files.wordpress.com/2008/02/04_28_50-us-dollar-bills_we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3985623"/>
            <a:ext cx="21336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8" descr="http://upload.wikimedia.org/wikipedia/commons/3/34/Border_Patrol_in_Montan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5410200"/>
            <a:ext cx="196215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i="1" dirty="0" smtClean="0">
                <a:latin typeface="Times New Roman" pitchFamily="18" charset="0"/>
              </a:rPr>
              <a:t>Congressional Powers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1" y="1295400"/>
            <a:ext cx="4910137" cy="4800600"/>
          </a:xfrm>
        </p:spPr>
        <p:txBody>
          <a:bodyPr>
            <a:normAutofit lnSpcReduction="10000"/>
          </a:bodyPr>
          <a:lstStyle/>
          <a:p>
            <a:pPr eaLnBrk="1" hangingPunct="1">
              <a:buClr>
                <a:schemeClr val="tx1"/>
              </a:buClr>
              <a:defRPr/>
            </a:pPr>
            <a:r>
              <a:rPr lang="en-US" sz="2400" dirty="0" smtClean="0"/>
              <a:t>Most congressional power is related to </a:t>
            </a:r>
            <a:r>
              <a:rPr lang="en-US" sz="2400" b="1" i="1" u="sng" dirty="0" smtClean="0">
                <a:solidFill>
                  <a:srgbClr val="FFFF00"/>
                </a:solidFill>
              </a:rPr>
              <a:t>making laws for the nation</a:t>
            </a:r>
            <a:r>
              <a:rPr lang="en-US" sz="2400" dirty="0" smtClean="0"/>
              <a:t>.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sz="2400" dirty="0" smtClean="0"/>
              <a:t>However, Congress has many other powers as well:</a:t>
            </a:r>
          </a:p>
          <a:p>
            <a:pPr marL="914400" lvl="1" indent="-514350" eaLnBrk="1" hangingPunct="1">
              <a:defRPr/>
            </a:pPr>
            <a:r>
              <a:rPr lang="en-US" sz="2000" dirty="0" smtClean="0"/>
              <a:t>Regulating interstate (between states) </a:t>
            </a:r>
            <a:r>
              <a:rPr lang="en-US" sz="2000" b="1" i="1" u="sng" dirty="0" smtClean="0">
                <a:solidFill>
                  <a:srgbClr val="FFFF00"/>
                </a:solidFill>
              </a:rPr>
              <a:t>commerce</a:t>
            </a:r>
            <a:r>
              <a:rPr lang="en-US" sz="2000" dirty="0" smtClean="0"/>
              <a:t> (business)</a:t>
            </a:r>
          </a:p>
          <a:p>
            <a:pPr marL="914400" lvl="1" indent="-514350" eaLnBrk="1" hangingPunct="1">
              <a:defRPr/>
            </a:pPr>
            <a:r>
              <a:rPr lang="en-US" sz="2000" dirty="0" smtClean="0"/>
              <a:t>Raising and spending </a:t>
            </a:r>
            <a:r>
              <a:rPr lang="en-US" sz="2000" b="1" i="1" u="sng" dirty="0" smtClean="0">
                <a:solidFill>
                  <a:srgbClr val="FFFF00"/>
                </a:solidFill>
              </a:rPr>
              <a:t>money</a:t>
            </a:r>
          </a:p>
          <a:p>
            <a:pPr marL="914400" lvl="1" indent="-514350" eaLnBrk="1" hangingPunct="1">
              <a:defRPr/>
            </a:pPr>
            <a:r>
              <a:rPr lang="en-US" sz="2000" dirty="0" smtClean="0"/>
              <a:t>Creating federal </a:t>
            </a:r>
            <a:r>
              <a:rPr lang="en-US" sz="2000" b="1" i="1" u="sng" dirty="0" smtClean="0">
                <a:solidFill>
                  <a:srgbClr val="FFFF00"/>
                </a:solidFill>
              </a:rPr>
              <a:t>courts</a:t>
            </a:r>
          </a:p>
          <a:p>
            <a:pPr marL="914400" lvl="1" indent="-514350" eaLnBrk="1" hangingPunct="1">
              <a:defRPr/>
            </a:pPr>
            <a:r>
              <a:rPr lang="en-US" sz="2000" dirty="0" smtClean="0"/>
              <a:t>Dealing with </a:t>
            </a:r>
            <a:r>
              <a:rPr lang="en-US" sz="2000" b="1" i="1" u="sng" dirty="0" smtClean="0">
                <a:solidFill>
                  <a:srgbClr val="FFFF00"/>
                </a:solidFill>
              </a:rPr>
              <a:t>foreign countries</a:t>
            </a:r>
          </a:p>
          <a:p>
            <a:pPr marL="914400" lvl="1" indent="-514350" eaLnBrk="1" hangingPunct="1">
              <a:defRPr/>
            </a:pPr>
            <a:r>
              <a:rPr lang="en-US" sz="2000" dirty="0" smtClean="0"/>
              <a:t>Governing all </a:t>
            </a:r>
            <a:r>
              <a:rPr lang="en-US" sz="2000" b="1" i="1" u="sng" dirty="0" smtClean="0">
                <a:solidFill>
                  <a:srgbClr val="FFFF00"/>
                </a:solidFill>
              </a:rPr>
              <a:t>federal property</a:t>
            </a:r>
            <a:r>
              <a:rPr lang="en-US" sz="2000" dirty="0" smtClean="0"/>
              <a:t> (military bases, national parks)</a:t>
            </a:r>
          </a:p>
          <a:p>
            <a:pPr marL="514350" indent="-514350" eaLnBrk="1" hangingPunct="1">
              <a:buFont typeface="Wingdings" pitchFamily="2" charset="2"/>
              <a:buAutoNum type="arabicPeriod"/>
              <a:defRPr/>
            </a:pPr>
            <a:endParaRPr lang="en-US" sz="2800" dirty="0" smtClean="0"/>
          </a:p>
        </p:txBody>
      </p:sp>
      <p:pic>
        <p:nvPicPr>
          <p:cNvPr id="9220" name="Picture 7" descr="http://www.britannica.com/blogs/wp-content/uploads/2006/11/house-of-representatives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10137" y="1828800"/>
            <a:ext cx="3810000" cy="2479675"/>
          </a:xfrm>
          <a:noFill/>
        </p:spPr>
      </p:pic>
      <p:pic>
        <p:nvPicPr>
          <p:cNvPr id="9221" name="Picture 9" descr="http://www.thegio.net/kazakhstan/american-fla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4495800"/>
            <a:ext cx="2133600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2037</TotalTime>
  <Words>1113</Words>
  <Application>Microsoft Macintosh PowerPoint</Application>
  <PresentationFormat>On-screen Show (4:3)</PresentationFormat>
  <Paragraphs>122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Calibri</vt:lpstr>
      <vt:lpstr>Century Gothic</vt:lpstr>
      <vt:lpstr>Times New Roman</vt:lpstr>
      <vt:lpstr>Wingdings</vt:lpstr>
      <vt:lpstr>Wingdings 3</vt:lpstr>
      <vt:lpstr>Arial</vt:lpstr>
      <vt:lpstr>Ion</vt:lpstr>
      <vt:lpstr>Tuesday, February 28th</vt:lpstr>
      <vt:lpstr>The Powers of Congress</vt:lpstr>
      <vt:lpstr>Legislative Powers</vt:lpstr>
      <vt:lpstr>PowerPoint Presentation</vt:lpstr>
      <vt:lpstr>“Enumerated/Delegated/ Expressed” Powers</vt:lpstr>
      <vt:lpstr>PowerPoint Presentation</vt:lpstr>
      <vt:lpstr>Legislative Powers</vt:lpstr>
      <vt:lpstr>“Implied” Powers</vt:lpstr>
      <vt:lpstr>Congressional Powers</vt:lpstr>
      <vt:lpstr>Congress &amp; Funding</vt:lpstr>
      <vt:lpstr>Congress &amp; Taxing</vt:lpstr>
      <vt:lpstr>Congress &amp; Borrowing Power</vt:lpstr>
      <vt:lpstr>Congress &amp; Trade</vt:lpstr>
      <vt:lpstr>Congress &amp; Trade</vt:lpstr>
      <vt:lpstr>Congress and Currency</vt:lpstr>
      <vt:lpstr>Congress &amp; Foreign Relations</vt:lpstr>
      <vt:lpstr>Congress &amp; Foreign Relations</vt:lpstr>
      <vt:lpstr>Non-Legislative Powers</vt:lpstr>
      <vt:lpstr>Non-Legislative Powers</vt:lpstr>
      <vt:lpstr>“Impeachment”</vt:lpstr>
      <vt:lpstr>“Impeachment”</vt:lpstr>
      <vt:lpstr>Non-Legislative Powers</vt:lpstr>
      <vt:lpstr>Limits to Congressional Power</vt:lpstr>
      <vt:lpstr>Ways that Congressional Power is Limited</vt:lpstr>
      <vt:lpstr>Limits to Congressional Power</vt:lpstr>
      <vt:lpstr>Limits to Congressional Power</vt:lpstr>
      <vt:lpstr>Limits to Congressional Power</vt:lpstr>
    </vt:vector>
  </TitlesOfParts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Six, Section Two</dc:title>
  <dc:creator>Vince</dc:creator>
  <cp:lastModifiedBy>Salley, Cameron</cp:lastModifiedBy>
  <cp:revision>52</cp:revision>
  <dcterms:created xsi:type="dcterms:W3CDTF">2009-01-06T02:16:17Z</dcterms:created>
  <dcterms:modified xsi:type="dcterms:W3CDTF">2017-02-26T20:19:53Z</dcterms:modified>
</cp:coreProperties>
</file>